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7" r:id="rId2"/>
    <p:sldId id="260" r:id="rId3"/>
    <p:sldId id="258" r:id="rId4"/>
    <p:sldId id="259" r:id="rId5"/>
    <p:sldId id="263" r:id="rId6"/>
    <p:sldId id="261" r:id="rId7"/>
    <p:sldId id="262" r:id="rId8"/>
    <p:sldId id="267" r:id="rId9"/>
    <p:sldId id="265" r:id="rId10"/>
    <p:sldId id="266" r:id="rId11"/>
    <p:sldId id="280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324" autoAdjust="0"/>
    <p:restoredTop sz="94660"/>
  </p:normalViewPr>
  <p:slideViewPr>
    <p:cSldViewPr>
      <p:cViewPr varScale="1">
        <p:scale>
          <a:sx n="50" d="100"/>
          <a:sy n="50" d="100"/>
        </p:scale>
        <p:origin x="-124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72CFAA-296F-4156-919B-107CCC5428A5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2C284-EA17-4F70-949A-AA082012C65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2C284-EA17-4F70-949A-AA082012C650}" type="slidenum">
              <a:rPr lang="es-ES" smtClean="0"/>
              <a:pPr/>
              <a:t>18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9FA4AE8-C8C1-4059-A33D-EDF09189BF79}" type="datetimeFigureOut">
              <a:rPr lang="es-ES" smtClean="0"/>
              <a:pPr/>
              <a:t>06/10/2015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4E0FFA6-1EB5-4526-9576-1B623FCC44E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" sz="4800" b="1" dirty="0" smtClean="0">
                <a:solidFill>
                  <a:srgbClr val="0070C0"/>
                </a:solidFill>
                <a:latin typeface="AnnMarker" pitchFamily="2" charset="0"/>
              </a:rPr>
              <a:t>TEMA-16</a:t>
            </a:r>
          </a:p>
          <a:p>
            <a:pPr algn="ctr">
              <a:buNone/>
            </a:pPr>
            <a:r>
              <a:rPr lang="es-ES" sz="4800" b="1" dirty="0" smtClean="0">
                <a:solidFill>
                  <a:srgbClr val="0070C0"/>
                </a:solidFill>
                <a:latin typeface="AnnMarker" pitchFamily="2" charset="0"/>
              </a:rPr>
              <a:t>MANIDESTACIONES DE LA DINÁMICA LITOSFÉRICA</a:t>
            </a:r>
            <a:endParaRPr lang="es-ES" sz="4800" b="1" dirty="0">
              <a:solidFill>
                <a:srgbClr val="0070C0"/>
              </a:solidFill>
              <a:latin typeface="AnnMarker" pitchFamily="2" charset="0"/>
            </a:endParaRPr>
          </a:p>
        </p:txBody>
      </p:sp>
      <p:sp>
        <p:nvSpPr>
          <p:cNvPr id="53252" name="AutoShape 4" descr="Resultado de imagen de manifestaciones de la dinamica litosfer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3254" name="AutoShape 6" descr="Resultado de imagen de manifestaciones de la dinamica litosferic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7" name="6 Imagen" descr="descarga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3571876"/>
            <a:ext cx="3498909" cy="2341088"/>
          </a:xfrm>
          <a:prstGeom prst="rect">
            <a:avLst/>
          </a:prstGeom>
        </p:spPr>
      </p:pic>
      <p:pic>
        <p:nvPicPr>
          <p:cNvPr id="9" name="8 Imagen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500438"/>
            <a:ext cx="2311722" cy="2427836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357158" y="1071546"/>
            <a:ext cx="8229600" cy="4525963"/>
          </a:xfrm>
        </p:spPr>
        <p:txBody>
          <a:bodyPr/>
          <a:lstStyle/>
          <a:p>
            <a:r>
              <a:rPr lang="es-ES" dirty="0" smtClean="0"/>
              <a:t>2 litosferas continentales convergen y colisionan.</a:t>
            </a:r>
          </a:p>
          <a:p>
            <a:r>
              <a:rPr lang="es-ES" dirty="0" smtClean="0"/>
              <a:t>Comienza igual que la otra pero la placa que </a:t>
            </a:r>
            <a:r>
              <a:rPr lang="es-ES" dirty="0" err="1" smtClean="0"/>
              <a:t>subduce</a:t>
            </a:r>
            <a:r>
              <a:rPr lang="es-ES" dirty="0" smtClean="0"/>
              <a:t> posee un tramo oceánico y otro continental tras él.</a:t>
            </a:r>
          </a:p>
          <a:p>
            <a:r>
              <a:rPr lang="es-ES" dirty="0" smtClean="0"/>
              <a:t>A medida que se aproximan los continentes se cierra la cuenca oceánica que había entre ellos.</a:t>
            </a:r>
          </a:p>
          <a:p>
            <a:r>
              <a:rPr lang="es-ES" dirty="0" smtClean="0"/>
              <a:t>Produce</a:t>
            </a:r>
            <a:r>
              <a:rPr lang="es-ES" b="1" dirty="0" smtClean="0"/>
              <a:t>: incrustación y cabalgamiento de un continente sobre otro</a:t>
            </a:r>
            <a:endParaRPr lang="es-ES" b="1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Cordilleras de tipo andino:</a:t>
            </a:r>
            <a:br>
              <a:rPr lang="es-ES" dirty="0" smtClean="0">
                <a:solidFill>
                  <a:srgbClr val="FF0000"/>
                </a:solidFill>
              </a:rPr>
            </a:b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Las cordilleras se elevan por la tectónica de placas que traslada materiales que dependen de su densidad y su grosor.</a:t>
            </a:r>
          </a:p>
          <a:p>
            <a:endParaRPr lang="es-ES" dirty="0" smtClean="0"/>
          </a:p>
          <a:p>
            <a:r>
              <a:rPr lang="es-ES" dirty="0" smtClean="0"/>
              <a:t>Es una cuestión isostática, por ejemplo si son poco densos y muy gruesos tendrán gran altitud,</a:t>
            </a:r>
          </a:p>
          <a:p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¿Por qué se elevan las cordilleras?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Sometidos a dos tipos de presión:</a:t>
            </a:r>
          </a:p>
          <a:p>
            <a:endParaRPr lang="es-ES" dirty="0" smtClean="0"/>
          </a:p>
          <a:p>
            <a:pPr lvl="1"/>
            <a:r>
              <a:rPr lang="es-ES" sz="2400" b="1" dirty="0" smtClean="0"/>
              <a:t>La presión </a:t>
            </a:r>
            <a:r>
              <a:rPr lang="es-ES" sz="2400" b="1" dirty="0" err="1" smtClean="0"/>
              <a:t>litostática</a:t>
            </a:r>
            <a:r>
              <a:rPr lang="es-ES" sz="2400" dirty="0" smtClean="0"/>
              <a:t>: lo soporta cualquier roca, en todas las direcciones.</a:t>
            </a:r>
          </a:p>
          <a:p>
            <a:pPr lvl="1"/>
            <a:endParaRPr lang="es-ES" sz="2400" dirty="0" smtClean="0"/>
          </a:p>
          <a:p>
            <a:pPr lvl="1"/>
            <a:r>
              <a:rPr lang="es-ES" sz="2400" b="1" dirty="0" smtClean="0"/>
              <a:t>El esfuerzo</a:t>
            </a:r>
            <a:r>
              <a:rPr lang="es-ES" sz="2400" dirty="0" smtClean="0"/>
              <a:t>: debido a la dinámica de las placas. Si el esfuerzo tiende a alargar =tensión, si tienda a acercar=compresión  y si es un esfuerzo de dirección </a:t>
            </a:r>
            <a:r>
              <a:rPr lang="es-ES" sz="2400" dirty="0" err="1" smtClean="0"/>
              <a:t>pararela</a:t>
            </a:r>
            <a:r>
              <a:rPr lang="es-ES" sz="2400" dirty="0" smtClean="0"/>
              <a:t> y sentido contrario=cizalla.</a:t>
            </a:r>
            <a:endParaRPr lang="es-ES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4-DEFORMACIONES DE LAS ROCAS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Elástica, plástica y de rotura. Y hay límites de elasticidad y de rotura.</a:t>
            </a:r>
          </a:p>
          <a:p>
            <a:r>
              <a:rPr lang="es-ES" dirty="0" smtClean="0"/>
              <a:t>Límite de elasticidad: deformación irreversible en el material.</a:t>
            </a:r>
          </a:p>
          <a:p>
            <a:r>
              <a:rPr lang="es-ES" dirty="0" smtClean="0"/>
              <a:t>Límite de rotura</a:t>
            </a:r>
          </a:p>
          <a:p>
            <a:r>
              <a:rPr lang="es-ES" dirty="0" smtClean="0"/>
              <a:t>Deformación elástica: material se deforma pero recupera forma original.</a:t>
            </a:r>
          </a:p>
          <a:p>
            <a:r>
              <a:rPr lang="es-ES" dirty="0" smtClean="0"/>
              <a:t>Deformación plástica: la deformación permanece en el material.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Tipos de deformaciones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Son flexiones que presentan las masas de rocas sometidos a compresión.</a:t>
            </a:r>
          </a:p>
          <a:p>
            <a:r>
              <a:rPr lang="es-ES" dirty="0" smtClean="0"/>
              <a:t>Hay dos medidas:</a:t>
            </a:r>
          </a:p>
          <a:p>
            <a:pPr lvl="1"/>
            <a:r>
              <a:rPr lang="es-ES" dirty="0" smtClean="0"/>
              <a:t>La dirección: ángulo que forma una horizontal con la línea N-S.</a:t>
            </a:r>
          </a:p>
          <a:p>
            <a:pPr lvl="1"/>
            <a:r>
              <a:rPr lang="es-ES" dirty="0" smtClean="0"/>
              <a:t>El buzamiento: ángulo que forma  la superficie con un plano horizontal.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Deformaciones plásticas: los pliegues.</a:t>
            </a:r>
            <a:endParaRPr lang="es-ES" dirty="0"/>
          </a:p>
        </p:txBody>
      </p:sp>
      <p:pic>
        <p:nvPicPr>
          <p:cNvPr id="4" name="3 Imagen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20" y="4214818"/>
            <a:ext cx="4214842" cy="234973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58204" cy="4792869"/>
          </a:xfrm>
        </p:spPr>
        <p:txBody>
          <a:bodyPr>
            <a:normAutofit fontScale="92500"/>
          </a:bodyPr>
          <a:lstStyle/>
          <a:p>
            <a:r>
              <a:rPr lang="es-ES" b="1" dirty="0" smtClean="0"/>
              <a:t>La charnela</a:t>
            </a:r>
            <a:r>
              <a:rPr lang="es-ES" dirty="0" smtClean="0"/>
              <a:t>: zona de máxima curvatura.</a:t>
            </a:r>
          </a:p>
          <a:p>
            <a:r>
              <a:rPr lang="es-ES" b="1" dirty="0" smtClean="0"/>
              <a:t>La cresta</a:t>
            </a:r>
            <a:r>
              <a:rPr lang="es-ES" dirty="0" smtClean="0"/>
              <a:t>: zona más alta.</a:t>
            </a:r>
          </a:p>
          <a:p>
            <a:r>
              <a:rPr lang="es-ES" b="1" dirty="0" smtClean="0"/>
              <a:t>El valle</a:t>
            </a:r>
            <a:r>
              <a:rPr lang="es-ES" dirty="0" smtClean="0"/>
              <a:t>: zona más baja.</a:t>
            </a:r>
          </a:p>
          <a:p>
            <a:r>
              <a:rPr lang="es-ES" b="1" dirty="0" smtClean="0"/>
              <a:t>El núcleo</a:t>
            </a:r>
            <a:r>
              <a:rPr lang="es-ES" dirty="0" smtClean="0"/>
              <a:t>: parte más interna.</a:t>
            </a:r>
          </a:p>
          <a:p>
            <a:r>
              <a:rPr lang="es-ES" b="1" dirty="0" smtClean="0"/>
              <a:t>El plano axial</a:t>
            </a:r>
            <a:r>
              <a:rPr lang="es-ES" dirty="0" smtClean="0"/>
              <a:t>: lo divide en dos mitades simétricas.</a:t>
            </a:r>
          </a:p>
          <a:p>
            <a:r>
              <a:rPr lang="es-ES" b="1" dirty="0" smtClean="0"/>
              <a:t>El cabeceo</a:t>
            </a:r>
            <a:r>
              <a:rPr lang="es-ES" dirty="0" smtClean="0"/>
              <a:t>: ángulo que forma el eje del pliegue con la horizontal.</a:t>
            </a:r>
          </a:p>
          <a:p>
            <a:r>
              <a:rPr lang="es-ES" b="1" dirty="0" smtClean="0"/>
              <a:t>Los flancos</a:t>
            </a:r>
            <a:r>
              <a:rPr lang="es-ES" dirty="0" smtClean="0"/>
              <a:t>: zonas a ambos lados de la charnela.</a:t>
            </a:r>
          </a:p>
          <a:p>
            <a:r>
              <a:rPr lang="es-ES" b="1" dirty="0" smtClean="0"/>
              <a:t>La línea de charnela: </a:t>
            </a:r>
            <a:r>
              <a:rPr lang="es-ES" dirty="0" smtClean="0"/>
              <a:t>intersección del plano axial con la charnela.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Elementos de un pliegue</a:t>
            </a:r>
            <a:endParaRPr lang="es-E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ull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285728"/>
            <a:ext cx="7294541" cy="5715016"/>
          </a:xfrm>
        </p:spPr>
      </p:pic>
    </p:spTree>
  </p:cSld>
  <p:clrMapOvr>
    <a:masterClrMapping/>
  </p:clrMapOvr>
  <p:transition spd="med">
    <p:pull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Tipos de pliegues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es-ES" b="1" dirty="0" smtClean="0"/>
              <a:t>Anticlinal: </a:t>
            </a:r>
            <a:r>
              <a:rPr lang="es-ES" dirty="0" smtClean="0"/>
              <a:t>en su núcleo materiales más antiguos.</a:t>
            </a:r>
          </a:p>
          <a:p>
            <a:endParaRPr lang="es-ES" dirty="0" smtClean="0"/>
          </a:p>
          <a:p>
            <a:r>
              <a:rPr lang="es-ES" b="1" dirty="0" smtClean="0"/>
              <a:t>Sinclinal: </a:t>
            </a:r>
            <a:r>
              <a:rPr lang="es-ES" dirty="0" smtClean="0"/>
              <a:t>en su núcleo materiales más modernos.</a:t>
            </a:r>
          </a:p>
          <a:p>
            <a:endParaRPr lang="es-ES" dirty="0" smtClean="0"/>
          </a:p>
          <a:p>
            <a:r>
              <a:rPr lang="es-ES" dirty="0" smtClean="0"/>
              <a:t>Según su posición: </a:t>
            </a:r>
            <a:r>
              <a:rPr lang="es-ES" b="1" dirty="0" smtClean="0"/>
              <a:t>rectos, inclinados, tumbados, invertidos.</a:t>
            </a:r>
          </a:p>
          <a:p>
            <a:endParaRPr lang="es-ES" b="1" dirty="0" smtClean="0"/>
          </a:p>
          <a:p>
            <a:r>
              <a:rPr lang="es-ES" dirty="0" smtClean="0"/>
              <a:t>Según su simetría: </a:t>
            </a:r>
            <a:r>
              <a:rPr lang="es-ES" b="1" dirty="0" smtClean="0"/>
              <a:t>simétricos y asimétricos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pliegues-geolgicos-5-728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285728"/>
            <a:ext cx="7620054" cy="5715040"/>
          </a:xfrm>
        </p:spPr>
      </p:pic>
    </p:spTree>
  </p:cSld>
  <p:clrMapOvr>
    <a:masterClrMapping/>
  </p:clrMapOvr>
  <p:transition spd="med">
    <p:pull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>
                <a:solidFill>
                  <a:srgbClr val="FF0000"/>
                </a:solidFill>
              </a:rPr>
              <a:t>Diaclasas</a:t>
            </a:r>
            <a:r>
              <a:rPr lang="es-ES" dirty="0" smtClean="0"/>
              <a:t>: los bloques no se desplazan unos con respecto a otro. Grietas de desecación denominadas </a:t>
            </a:r>
            <a:r>
              <a:rPr lang="es-ES" b="1" dirty="0" smtClean="0"/>
              <a:t>disyunción </a:t>
            </a:r>
            <a:r>
              <a:rPr lang="es-ES" b="1" dirty="0" err="1" smtClean="0"/>
              <a:t>columnar</a:t>
            </a:r>
            <a:r>
              <a:rPr lang="es-ES" b="1" dirty="0" smtClean="0"/>
              <a:t>.</a:t>
            </a:r>
          </a:p>
          <a:p>
            <a:endParaRPr lang="es-ES" dirty="0" smtClean="0"/>
          </a:p>
          <a:p>
            <a:r>
              <a:rPr lang="es-ES" dirty="0" smtClean="0">
                <a:solidFill>
                  <a:srgbClr val="FF0000"/>
                </a:solidFill>
              </a:rPr>
              <a:t>Fallas</a:t>
            </a:r>
            <a:r>
              <a:rPr lang="es-ES" dirty="0" smtClean="0"/>
              <a:t>: se produce el desplazamiento de un bloque respecto al otro.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Deformaciones por rotura: las fracturas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r>
              <a:rPr lang="es-ES" b="1" dirty="0" smtClean="0"/>
              <a:t>Internos</a:t>
            </a:r>
            <a:r>
              <a:rPr lang="es-ES" dirty="0" smtClean="0"/>
              <a:t>: originados por la energía térmica de interior terrestre.</a:t>
            </a:r>
          </a:p>
          <a:p>
            <a:endParaRPr lang="es-ES" dirty="0" smtClean="0"/>
          </a:p>
          <a:p>
            <a:r>
              <a:rPr lang="es-ES" b="1" dirty="0" smtClean="0"/>
              <a:t>Externos</a:t>
            </a:r>
            <a:r>
              <a:rPr lang="es-ES" dirty="0" smtClean="0"/>
              <a:t>: originados por la energía solar y la gravedad. EJ:  transporte, sedimentación, meteorización…</a:t>
            </a:r>
          </a:p>
          <a:p>
            <a:endParaRPr lang="es-ES" dirty="0" smtClean="0"/>
          </a:p>
          <a:p>
            <a:r>
              <a:rPr lang="es-ES" dirty="0" smtClean="0"/>
              <a:t>La diferencia entre ellos es el origen de la energía que los activa.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1-DIVERSIDAD DE PROCESOS GEOLÓGICOS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643306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Plano de falla</a:t>
            </a:r>
            <a:r>
              <a:rPr lang="es-ES" dirty="0" smtClean="0"/>
              <a:t>: superficie de fractura.</a:t>
            </a:r>
          </a:p>
          <a:p>
            <a:r>
              <a:rPr lang="es-ES" b="1" dirty="0" smtClean="0"/>
              <a:t>Salto de falla</a:t>
            </a:r>
            <a:r>
              <a:rPr lang="es-ES" dirty="0" smtClean="0"/>
              <a:t>: medida de desplazamiento.</a:t>
            </a:r>
          </a:p>
          <a:p>
            <a:r>
              <a:rPr lang="es-ES" b="1" dirty="0" smtClean="0"/>
              <a:t>Dirección y buzamiento </a:t>
            </a:r>
            <a:r>
              <a:rPr lang="es-ES" dirty="0" smtClean="0"/>
              <a:t>de su plano de falla.</a:t>
            </a:r>
          </a:p>
          <a:p>
            <a:r>
              <a:rPr lang="es-ES" b="1" dirty="0" smtClean="0"/>
              <a:t>Labios de la falla</a:t>
            </a:r>
            <a:r>
              <a:rPr lang="es-ES" dirty="0" smtClean="0"/>
              <a:t>: bloques que queda dividido el terreno:</a:t>
            </a:r>
          </a:p>
          <a:p>
            <a:pPr lvl="1"/>
            <a:r>
              <a:rPr lang="es-ES" dirty="0" smtClean="0"/>
              <a:t>Levantado</a:t>
            </a:r>
          </a:p>
          <a:p>
            <a:pPr lvl="1"/>
            <a:r>
              <a:rPr lang="es-ES" dirty="0" smtClean="0"/>
              <a:t>Hundido</a:t>
            </a:r>
          </a:p>
          <a:p>
            <a:pPr lvl="1"/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Elementos de una falla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untitle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214289"/>
            <a:ext cx="6286544" cy="5599779"/>
          </a:xfrm>
        </p:spPr>
      </p:pic>
    </p:spTree>
  </p:cSld>
  <p:clrMapOvr>
    <a:masterClrMapping/>
  </p:clrMapOvr>
  <p:transition spd="med">
    <p:pull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fallas-geolgicas-10-7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214290"/>
            <a:ext cx="7429551" cy="5572164"/>
          </a:xfrm>
        </p:spPr>
      </p:pic>
    </p:spTree>
  </p:cSld>
  <p:clrMapOvr>
    <a:masterClrMapping/>
  </p:clrMapOvr>
  <p:transition spd="med">
    <p:pull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4525963"/>
          </a:xfrm>
        </p:spPr>
        <p:txBody>
          <a:bodyPr/>
          <a:lstStyle/>
          <a:p>
            <a:r>
              <a:rPr lang="es-ES" dirty="0" smtClean="0"/>
              <a:t>Los procesos internos ocurren a un:</a:t>
            </a:r>
          </a:p>
          <a:p>
            <a:pPr>
              <a:buNone/>
            </a:pPr>
            <a:r>
              <a:rPr lang="es-ES" dirty="0" smtClean="0"/>
              <a:t>		-Ritmo mayor: vulcanismo y sismicidad.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		-Ritmo menor: la división continental</a:t>
            </a:r>
          </a:p>
          <a:p>
            <a:pPr>
              <a:buNone/>
            </a:pPr>
            <a:r>
              <a:rPr lang="es-ES" dirty="0" smtClean="0"/>
              <a:t>		( </a:t>
            </a:r>
            <a:r>
              <a:rPr lang="es-ES" dirty="0" err="1" smtClean="0"/>
              <a:t>Pangea</a:t>
            </a:r>
            <a:r>
              <a:rPr lang="es-ES" dirty="0" smtClean="0"/>
              <a:t>), la formación continental, la 	creación de pliegues y fracturas, el 	metamorfismo.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Se localiza en los límites de placas </a:t>
            </a:r>
            <a:r>
              <a:rPr lang="es-ES" dirty="0" err="1" smtClean="0"/>
              <a:t>litosféricas</a:t>
            </a:r>
            <a:r>
              <a:rPr lang="es-ES" dirty="0" smtClean="0"/>
              <a:t>.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u="sng" dirty="0" smtClean="0">
                <a:solidFill>
                  <a:srgbClr val="FF0000"/>
                </a:solidFill>
              </a:rPr>
              <a:t>RIFTING ACTIVO:</a:t>
            </a:r>
          </a:p>
          <a:p>
            <a:pPr>
              <a:buNone/>
            </a:pPr>
            <a:r>
              <a:rPr lang="es-ES" dirty="0" smtClean="0"/>
              <a:t>1-Comienza con el penacho térmico que arquea la litosfera y origina un domo térmico.</a:t>
            </a:r>
          </a:p>
          <a:p>
            <a:pPr>
              <a:buNone/>
            </a:pPr>
            <a:r>
              <a:rPr lang="es-ES" dirty="0" smtClean="0"/>
              <a:t>2-La litosfera se adelgaza, se fractura, y se hunde la zona central, se forma el </a:t>
            </a:r>
            <a:r>
              <a:rPr lang="es-ES" dirty="0" err="1" smtClean="0"/>
              <a:t>rift</a:t>
            </a:r>
            <a:r>
              <a:rPr lang="es-ES" dirty="0" smtClean="0"/>
              <a:t> y se inyecta magma.</a:t>
            </a:r>
          </a:p>
          <a:p>
            <a:pPr>
              <a:buNone/>
            </a:pPr>
            <a:r>
              <a:rPr lang="es-ES" dirty="0" smtClean="0"/>
              <a:t>3-Separación continental e inyección de basaltos forman la corteza oceánica y es ocupada por las aguas marinas.</a:t>
            </a:r>
          </a:p>
          <a:p>
            <a:pPr>
              <a:buNone/>
            </a:pPr>
            <a:r>
              <a:rPr lang="es-ES" dirty="0" smtClean="0"/>
              <a:t>4-Extensión oceánica.</a:t>
            </a:r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2-DIVISIÓN CONTINENTAL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u="sng" dirty="0" smtClean="0">
                <a:solidFill>
                  <a:srgbClr val="FF0000"/>
                </a:solidFill>
              </a:rPr>
              <a:t>RIFTING PASIVO:</a:t>
            </a:r>
          </a:p>
          <a:p>
            <a:pPr>
              <a:buNone/>
            </a:pPr>
            <a:r>
              <a:rPr lang="es-ES" dirty="0" smtClean="0"/>
              <a:t>1-Estiramiento de la litosfera, adelgazamiento y fracturas de tensión.</a:t>
            </a:r>
          </a:p>
          <a:p>
            <a:pPr>
              <a:buNone/>
            </a:pPr>
            <a:r>
              <a:rPr lang="es-ES" dirty="0" smtClean="0"/>
              <a:t>2-Esto origina una zona más deprimida, el </a:t>
            </a:r>
            <a:r>
              <a:rPr lang="es-ES" dirty="0" err="1" smtClean="0"/>
              <a:t>rift</a:t>
            </a:r>
            <a:r>
              <a:rPr lang="es-ES" dirty="0" smtClean="0"/>
              <a:t>.</a:t>
            </a:r>
          </a:p>
          <a:p>
            <a:pPr>
              <a:buNone/>
            </a:pPr>
            <a:r>
              <a:rPr lang="es-ES" dirty="0" smtClean="0"/>
              <a:t>3-La descompresión que hay bajo el </a:t>
            </a:r>
            <a:r>
              <a:rPr lang="es-ES" dirty="0" err="1" smtClean="0"/>
              <a:t>rift</a:t>
            </a:r>
            <a:r>
              <a:rPr lang="es-ES" dirty="0" smtClean="0"/>
              <a:t> favorece la fusión de materiales del manto formando basaltos. Comienza así la corteza oceánica.</a:t>
            </a:r>
          </a:p>
          <a:p>
            <a:pPr>
              <a:buNone/>
            </a:pPr>
            <a:r>
              <a:rPr lang="es-ES" dirty="0" smtClean="0"/>
              <a:t>4-Extensión oceánica.</a:t>
            </a: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>
    <p:pull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iclo-wilso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0"/>
            <a:ext cx="8195815" cy="5662563"/>
          </a:xfrm>
        </p:spPr>
      </p:pic>
    </p:spTree>
  </p:cSld>
  <p:clrMapOvr>
    <a:masterClrMapping/>
  </p:clrMapOvr>
  <p:transition spd="med"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Orogénesis</a:t>
            </a:r>
            <a:r>
              <a:rPr lang="es-ES" dirty="0" smtClean="0"/>
              <a:t>: proceso por el que se originan las cordilleras.</a:t>
            </a:r>
          </a:p>
          <a:p>
            <a:endParaRPr lang="es-ES" dirty="0" smtClean="0"/>
          </a:p>
          <a:p>
            <a:r>
              <a:rPr lang="es-ES" dirty="0" smtClean="0"/>
              <a:t>2 tipos: de tipo andino y alpino</a:t>
            </a:r>
          </a:p>
          <a:p>
            <a:pPr lvl="5"/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3-FORMACIÓN DE CORDILLERAS</a:t>
            </a:r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En los márgenes en los que la litosfera oceánica </a:t>
            </a:r>
            <a:r>
              <a:rPr lang="es-ES" dirty="0" err="1" smtClean="0"/>
              <a:t>subduce</a:t>
            </a:r>
            <a:r>
              <a:rPr lang="es-ES" dirty="0" smtClean="0"/>
              <a:t> bajo la continental.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>
                <a:solidFill>
                  <a:srgbClr val="FF0000"/>
                </a:solidFill>
              </a:rPr>
              <a:t>Cordilleras de tipo andino:</a:t>
            </a:r>
            <a:br>
              <a:rPr lang="es-ES" dirty="0" smtClean="0">
                <a:solidFill>
                  <a:srgbClr val="FF0000"/>
                </a:solidFill>
              </a:rPr>
            </a:br>
            <a:endParaRPr lang="es-ES" dirty="0"/>
          </a:p>
        </p:txBody>
      </p:sp>
      <p:pic>
        <p:nvPicPr>
          <p:cNvPr id="4" name="3 Imagen" descr="descarga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2786058"/>
            <a:ext cx="5674290" cy="3343358"/>
          </a:xfrm>
          <a:prstGeom prst="rect">
            <a:avLst/>
          </a:prstGeom>
        </p:spPr>
      </p:pic>
    </p:spTree>
  </p:cSld>
  <p:clrMapOvr>
    <a:masterClrMapping/>
  </p:clrMapOvr>
  <p:transition spd="med">
    <p:pull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5793001"/>
          </a:xfrm>
        </p:spPr>
        <p:txBody>
          <a:bodyPr/>
          <a:lstStyle/>
          <a:p>
            <a:r>
              <a:rPr lang="es-ES" b="1" u="sng" dirty="0" smtClean="0"/>
              <a:t>Formación: </a:t>
            </a:r>
            <a:r>
              <a:rPr lang="es-ES" dirty="0" smtClean="0"/>
              <a:t>1- los sedimentos se van hacia la zona de subducción.</a:t>
            </a:r>
          </a:p>
          <a:p>
            <a:r>
              <a:rPr lang="es-ES" dirty="0" smtClean="0"/>
              <a:t>2-Estos se pliegan, se rompen y se acumulan en </a:t>
            </a:r>
            <a:r>
              <a:rPr lang="es-ES" dirty="0" smtClean="0">
                <a:solidFill>
                  <a:srgbClr val="FF0000"/>
                </a:solidFill>
              </a:rPr>
              <a:t>el prisma de </a:t>
            </a:r>
            <a:r>
              <a:rPr lang="es-ES" dirty="0" err="1" smtClean="0">
                <a:solidFill>
                  <a:srgbClr val="FF0000"/>
                </a:solidFill>
              </a:rPr>
              <a:t>acrección</a:t>
            </a:r>
            <a:r>
              <a:rPr lang="es-E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s-ES" dirty="0" smtClean="0"/>
              <a:t>3-el calor entre las placas y el agua favorecen la fusión parcial de rocas=</a:t>
            </a:r>
            <a:r>
              <a:rPr lang="es-ES" dirty="0" smtClean="0">
                <a:solidFill>
                  <a:srgbClr val="FF0000"/>
                </a:solidFill>
              </a:rPr>
              <a:t>magma</a:t>
            </a:r>
          </a:p>
          <a:p>
            <a:r>
              <a:rPr lang="es-ES" dirty="0" smtClean="0"/>
              <a:t>4-Parte de magma sale a la superficie=volcanes y otra se solidifica en el interior y engrosan la corteza.</a:t>
            </a:r>
          </a:p>
          <a:p>
            <a:r>
              <a:rPr lang="es-ES" dirty="0" smtClean="0"/>
              <a:t>5-Las altas presiones+ temperatura=metamorfismo de rocas.</a:t>
            </a:r>
          </a:p>
          <a:p>
            <a:endParaRPr lang="es-ES" dirty="0"/>
          </a:p>
        </p:txBody>
      </p:sp>
    </p:spTree>
  </p:cSld>
  <p:clrMapOvr>
    <a:masterClrMapping/>
  </p:clrMapOvr>
  <p:transition spd="med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Intermedio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234</TotalTime>
  <Words>760</Words>
  <Application>Microsoft Office PowerPoint</Application>
  <PresentationFormat>Presentación en pantalla (4:3)</PresentationFormat>
  <Paragraphs>94</Paragraphs>
  <Slides>22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Concurrencia</vt:lpstr>
      <vt:lpstr>Diapositiva 1</vt:lpstr>
      <vt:lpstr>1-DIVERSIDAD DE PROCESOS GEOLÓGICOS</vt:lpstr>
      <vt:lpstr>Diapositiva 3</vt:lpstr>
      <vt:lpstr>2-DIVISIÓN CONTINENTAL</vt:lpstr>
      <vt:lpstr>Diapositiva 5</vt:lpstr>
      <vt:lpstr>Diapositiva 6</vt:lpstr>
      <vt:lpstr>3-FORMACIÓN DE CORDILLERAS</vt:lpstr>
      <vt:lpstr>Cordilleras de tipo andino: </vt:lpstr>
      <vt:lpstr>Diapositiva 9</vt:lpstr>
      <vt:lpstr>Cordilleras de tipo andino: </vt:lpstr>
      <vt:lpstr>¿Por qué se elevan las cordilleras?</vt:lpstr>
      <vt:lpstr>4-DEFORMACIONES DE LAS ROCAS</vt:lpstr>
      <vt:lpstr>Tipos de deformaciones</vt:lpstr>
      <vt:lpstr>Deformaciones plásticas: los pliegues.</vt:lpstr>
      <vt:lpstr>Elementos de un pliegue</vt:lpstr>
      <vt:lpstr>Diapositiva 16</vt:lpstr>
      <vt:lpstr>Tipos de pliegues</vt:lpstr>
      <vt:lpstr>Diapositiva 18</vt:lpstr>
      <vt:lpstr>Deformaciones por rotura: las fracturas</vt:lpstr>
      <vt:lpstr>Elementos de una falla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JMSM</dc:creator>
  <cp:lastModifiedBy>Usuario</cp:lastModifiedBy>
  <cp:revision>22</cp:revision>
  <dcterms:created xsi:type="dcterms:W3CDTF">2015-10-03T10:54:57Z</dcterms:created>
  <dcterms:modified xsi:type="dcterms:W3CDTF">2015-10-06T09:45:49Z</dcterms:modified>
</cp:coreProperties>
</file>